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embeddedFontLst>
    <p:embeddedFont>
      <p:font typeface="Comfortaa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Comfortaa-regular.fntdata"/><Relationship Id="rId47" Type="http://schemas.openxmlformats.org/officeDocument/2006/relationships/slide" Target="slides/slide42.xml"/><Relationship Id="rId49" Type="http://schemas.openxmlformats.org/officeDocument/2006/relationships/font" Target="fonts/Comforta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0df5a926c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0df5a926c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0df5a926c1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0df5a926c1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0df5a926c1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0df5a926c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0df5a926c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0df5a926c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0df5a926c1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0df5a926c1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0df5a926c1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0df5a926c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0df5a926c1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0df5a926c1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0df5a926c1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0df5a926c1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0df5a926c1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0df5a926c1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0df5a926c1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0df5a926c1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0df5a926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0df5a926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0df5a926c1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0df5a926c1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0df5a926c1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0df5a926c1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0df5a926c1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0df5a926c1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0df5a926c1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0df5a926c1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0df5a926c1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0df5a926c1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0df5a926c1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0df5a926c1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0df5a926c1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0df5a926c1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0df5a926c1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0df5a926c1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0df5a926c1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0df5a926c1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0df5a926c1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0df5a926c1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0df5a926c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0df5a926c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0df5a926c1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0df5a926c1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0df5a926c1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0df5a926c1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0df5a926c1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0df5a926c1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0df5a926c1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0df5a926c1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0df5a926c1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0df5a926c1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0df5a926c1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0df5a926c1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0df5a926c1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0df5a926c1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0df5a926c1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0df5a926c1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0df5a926c1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0df5a926c1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0df5a926c1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0df5a926c1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0df5a926c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0df5a926c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0df5a926c1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0df5a926c1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0df5a926c1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0df5a926c1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0df5a926c1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0df5a926c1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0df5a926c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0df5a926c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0df5a926c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0df5a926c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0df5a926c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0df5a926c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0df5a926c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0df5a926c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0df5a926c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0df5a926c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22.png"/><Relationship Id="rId5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Relationship Id="rId4" Type="http://schemas.openxmlformats.org/officeDocument/2006/relationships/image" Target="../media/image11.png"/><Relationship Id="rId5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Sklearn</a:t>
            </a:r>
            <a:r>
              <a:rPr lang="en"/>
              <a:t> Metrics</a:t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775" y="1530350"/>
            <a:ext cx="1266825" cy="12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/>
        </p:nvSpPr>
        <p:spPr>
          <a:xfrm>
            <a:off x="1051475" y="1840075"/>
            <a:ext cx="6806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می‌توانیم تا مقدار خوبی مدل را </a:t>
            </a:r>
            <a:r>
              <a:rPr b="1" lang="en">
                <a:solidFill>
                  <a:schemeClr val="dk1"/>
                </a:solidFill>
              </a:rPr>
              <a:t>overfit</a:t>
            </a:r>
            <a:r>
              <a:rPr lang="en">
                <a:solidFill>
                  <a:schemeClr val="dk1"/>
                </a:solidFill>
              </a:rPr>
              <a:t>  کنیم.</a:t>
            </a:r>
            <a:endParaRPr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به طور مثال می‌توان به نتایج وزن داد.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975" y="1844825"/>
            <a:ext cx="8839200" cy="1850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50" y="1257750"/>
            <a:ext cx="8839200" cy="229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618351"/>
            <a:ext cx="8524875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/>
          <p:nvPr>
            <p:ph type="title"/>
          </p:nvPr>
        </p:nvSpPr>
        <p:spPr>
          <a:xfrm>
            <a:off x="232825" y="3021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می‌توان Grid Search انجام داد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4" name="Google Shape;124;p25"/>
          <p:cNvSpPr txBox="1"/>
          <p:nvPr>
            <p:ph idx="1" type="body"/>
          </p:nvPr>
        </p:nvSpPr>
        <p:spPr>
          <a:xfrm>
            <a:off x="232825" y="1914800"/>
            <a:ext cx="8520600" cy="7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/>
              <a:t>چه وزنی خوب است؟</a:t>
            </a:r>
            <a:endParaRPr sz="2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2" cy="1900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250" y="1170125"/>
            <a:ext cx="8069233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6" cy="222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/>
          <p:nvPr/>
        </p:nvSpPr>
        <p:spPr>
          <a:xfrm>
            <a:off x="2891600" y="22639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جدول </a:t>
            </a:r>
            <a:r>
              <a:rPr lang="en"/>
              <a:t>ما score</a:t>
            </a:r>
            <a:r>
              <a:rPr lang="en"/>
              <a:t>  دارد!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اما ما پیش از این مقداری تعیین نکردیم!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1815097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0"/>
          <p:cNvSpPr txBox="1"/>
          <p:nvPr/>
        </p:nvSpPr>
        <p:spPr>
          <a:xfrm>
            <a:off x="341750" y="4144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?? → برای دیدن کد مورد نظر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875" y="227825"/>
            <a:ext cx="6591300" cy="43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b="0" l="19473" r="13860" t="6672"/>
          <a:stretch/>
        </p:blipFill>
        <p:spPr>
          <a:xfrm>
            <a:off x="3519675" y="1038497"/>
            <a:ext cx="2104650" cy="346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2"/>
          <p:cNvSpPr txBox="1"/>
          <p:nvPr/>
        </p:nvSpPr>
        <p:spPr>
          <a:xfrm>
            <a:off x="324225" y="1740450"/>
            <a:ext cx="852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این به معنای این است که در حالت پیش‌فرض </a:t>
            </a:r>
            <a:r>
              <a:rPr b="1" lang="en"/>
              <a:t>logistic regression</a:t>
            </a:r>
            <a:r>
              <a:rPr lang="en"/>
              <a:t>  از </a:t>
            </a:r>
            <a:r>
              <a:rPr b="1" lang="en">
                <a:solidFill>
                  <a:schemeClr val="dk1"/>
                </a:solidFill>
              </a:rPr>
              <a:t>accuracy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/>
              <a:t>استفاده خواهد کرد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575" y="1133026"/>
            <a:ext cx="7656100" cy="335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50" y="1757200"/>
            <a:ext cx="8839202" cy="1047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99158"/>
            <a:ext cx="8839201" cy="1149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4825" y="828375"/>
            <a:ext cx="6483901" cy="43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4" cy="3445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2" name="Google Shape;182;p36"/>
          <p:cNvCxnSpPr/>
          <p:nvPr/>
        </p:nvCxnSpPr>
        <p:spPr>
          <a:xfrm>
            <a:off x="1750500" y="3373475"/>
            <a:ext cx="5643000" cy="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3" name="Google Shape;183;p36"/>
          <p:cNvPicPr preferRelativeResize="0"/>
          <p:nvPr/>
        </p:nvPicPr>
        <p:blipFill rotWithShape="1">
          <a:blip r:embed="rId3">
            <a:alphaModFix/>
          </a:blip>
          <a:srcRect b="0" l="38088" r="0" t="0"/>
          <a:stretch/>
        </p:blipFill>
        <p:spPr>
          <a:xfrm>
            <a:off x="480275" y="2604113"/>
            <a:ext cx="1270224" cy="153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7475" y="2604113"/>
            <a:ext cx="1538725" cy="153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875" y="1212625"/>
            <a:ext cx="8839200" cy="123043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6"/>
          <p:cNvSpPr txBox="1"/>
          <p:nvPr/>
        </p:nvSpPr>
        <p:spPr>
          <a:xfrm>
            <a:off x="236575" y="42129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fraud = 100%</a:t>
            </a:r>
            <a:endParaRPr/>
          </a:p>
        </p:txBody>
      </p:sp>
      <p:sp>
        <p:nvSpPr>
          <p:cNvPr id="187" name="Google Shape;187;p36"/>
          <p:cNvSpPr txBox="1"/>
          <p:nvPr/>
        </p:nvSpPr>
        <p:spPr>
          <a:xfrm>
            <a:off x="7831350" y="4374000"/>
            <a:ext cx="121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fraud = 0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/>
          <p:nvPr>
            <p:ph type="title"/>
          </p:nvPr>
        </p:nvSpPr>
        <p:spPr>
          <a:xfrm>
            <a:off x="311700" y="1868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سوال این است که کدام حالت را لازم داریم؟</a:t>
            </a:r>
            <a:endParaRPr/>
          </a:p>
        </p:txBody>
      </p:sp>
      <p:pic>
        <p:nvPicPr>
          <p:cNvPr id="193" name="Google Shape;19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223" y="2571750"/>
            <a:ext cx="6829550" cy="45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بیایید این دو متریک را در گرید سرچ استفاده کنیم</a:t>
            </a:r>
            <a:endParaRPr/>
          </a:p>
        </p:txBody>
      </p:sp>
      <p:sp>
        <p:nvSpPr>
          <p:cNvPr id="199" name="Google Shape;199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</a:t>
            </a:r>
            <a:r>
              <a:rPr lang="en"/>
              <a:t>ecall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Precision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73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325" y="661263"/>
            <a:ext cx="746304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00" y="292600"/>
            <a:ext cx="8839200" cy="2637443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1"/>
          <p:cNvSpPr txBox="1"/>
          <p:nvPr/>
        </p:nvSpPr>
        <p:spPr>
          <a:xfrm>
            <a:off x="1182900" y="4144600"/>
            <a:ext cx="695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برای اینکه در قسمت بعد رسم کنیم، وزن</a:t>
            </a:r>
            <a:r>
              <a:rPr lang="en"/>
              <a:t> کلاس‌ها را بیشتر کردیم و تعداد</a:t>
            </a:r>
            <a:r>
              <a:rPr b="1" lang="en"/>
              <a:t> cross validation</a:t>
            </a:r>
            <a:r>
              <a:rPr lang="en"/>
              <a:t> نیز بیشتر شد.</a:t>
            </a:r>
            <a:endParaRPr/>
          </a:p>
        </p:txBody>
      </p:sp>
      <p:cxnSp>
        <p:nvCxnSpPr>
          <p:cNvPr id="216" name="Google Shape;216;p41"/>
          <p:cNvCxnSpPr/>
          <p:nvPr/>
        </p:nvCxnSpPr>
        <p:spPr>
          <a:xfrm rot="10800000">
            <a:off x="1802950" y="2059175"/>
            <a:ext cx="394200" cy="118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7" name="Google Shape;217;p41"/>
          <p:cNvSpPr txBox="1"/>
          <p:nvPr/>
        </p:nvSpPr>
        <p:spPr>
          <a:xfrm>
            <a:off x="911275" y="3261025"/>
            <a:ext cx="252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برای برگرداندن نتایج ترین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311700" y="1349400"/>
            <a:ext cx="7800000" cy="32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dataset contains transactions made by credit cards in September 2013 by European cardholders.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284,807 transactions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frauds: 0.172% of all transactions.</a:t>
            </a:r>
            <a:endParaRPr/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750" y="3964025"/>
            <a:ext cx="6200775" cy="40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600" y="714475"/>
            <a:ext cx="8227264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600" y="714475"/>
            <a:ext cx="8227264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3"/>
          <p:cNvSpPr txBox="1"/>
          <p:nvPr/>
        </p:nvSpPr>
        <p:spPr>
          <a:xfrm rot="-1101187">
            <a:off x="976133" y="2593603"/>
            <a:ext cx="1859801" cy="4618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بیشترین precision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229" name="Google Shape;229;p43"/>
          <p:cNvSpPr txBox="1"/>
          <p:nvPr/>
        </p:nvSpPr>
        <p:spPr>
          <a:xfrm rot="1528921">
            <a:off x="6519656" y="1766147"/>
            <a:ext cx="1859712" cy="4616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بیشترین recall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230" name="Google Shape;230;p43"/>
          <p:cNvSpPr txBox="1"/>
          <p:nvPr/>
        </p:nvSpPr>
        <p:spPr>
          <a:xfrm>
            <a:off x="4782050" y="2905775"/>
            <a:ext cx="140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مقدار متعادل</a:t>
            </a:r>
            <a:endParaRPr sz="1800">
              <a:solidFill>
                <a:srgbClr val="FF0000"/>
              </a:solidFill>
            </a:endParaRPr>
          </a:p>
        </p:txBody>
      </p:sp>
      <p:cxnSp>
        <p:nvCxnSpPr>
          <p:cNvPr id="231" name="Google Shape;231;p43"/>
          <p:cNvCxnSpPr>
            <a:stCxn id="230" idx="0"/>
          </p:cNvCxnSpPr>
          <p:nvPr/>
        </p:nvCxnSpPr>
        <p:spPr>
          <a:xfrm rot="10800000">
            <a:off x="5386550" y="2488475"/>
            <a:ext cx="98100" cy="41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" name="Google Shape;232;p43"/>
          <p:cNvCxnSpPr/>
          <p:nvPr/>
        </p:nvCxnSpPr>
        <p:spPr>
          <a:xfrm flipH="1">
            <a:off x="7172725" y="2260675"/>
            <a:ext cx="220500" cy="17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" name="Google Shape;233;p43"/>
          <p:cNvCxnSpPr>
            <a:stCxn id="228" idx="0"/>
          </p:cNvCxnSpPr>
          <p:nvPr/>
        </p:nvCxnSpPr>
        <p:spPr>
          <a:xfrm rot="10800000">
            <a:off x="1706383" y="2199462"/>
            <a:ext cx="126900" cy="40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/>
              <a:t>شکل قبل برای دیتای تست بود، اما دیتای ترین چگونه است؟</a:t>
            </a:r>
            <a:endParaRPr sz="23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375" y="716300"/>
            <a:ext cx="8813225" cy="3983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p45"/>
          <p:cNvCxnSpPr/>
          <p:nvPr/>
        </p:nvCxnSpPr>
        <p:spPr>
          <a:xfrm rot="10800000">
            <a:off x="2985800" y="2795225"/>
            <a:ext cx="87600" cy="190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45"/>
          <p:cNvSpPr txBox="1"/>
          <p:nvPr/>
        </p:nvSpPr>
        <p:spPr>
          <a:xfrm>
            <a:off x="1101875" y="4589400"/>
            <a:ext cx="3645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نقطه‌ی متعادل تغییر کرد! (یکی از دلایلی که CV استفاده کردیم)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O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utlier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51" name="Google Shape;251;p46"/>
          <p:cNvSpPr txBox="1"/>
          <p:nvPr/>
        </p:nvSpPr>
        <p:spPr>
          <a:xfrm>
            <a:off x="543275" y="1410750"/>
            <a:ext cx="828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ما کلاسبندی می‌کردیم، ولی شاید این نوع تراکنش‌ها را یک داده پرت در نظر بگیریم بهتر باشد.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1900"/>
            <a:ext cx="8839201" cy="110395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7"/>
          <p:cNvSpPr txBox="1"/>
          <p:nvPr/>
        </p:nvSpPr>
        <p:spPr>
          <a:xfrm>
            <a:off x="3031775" y="27601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همه داده پرت هستند؟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48"/>
          <p:cNvPicPr preferRelativeResize="0"/>
          <p:nvPr/>
        </p:nvPicPr>
        <p:blipFill rotWithShape="1">
          <a:blip r:embed="rId3">
            <a:alphaModFix/>
          </a:blip>
          <a:srcRect b="0" l="400" r="-400" t="0"/>
          <a:stretch/>
        </p:blipFill>
        <p:spPr>
          <a:xfrm>
            <a:off x="187450" y="2186550"/>
            <a:ext cx="8839202" cy="1229142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8"/>
          <p:cNvSpPr txBox="1"/>
          <p:nvPr/>
        </p:nvSpPr>
        <p:spPr>
          <a:xfrm>
            <a:off x="3072000" y="36101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در sklearn داده پرت -1 است.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50525"/>
            <a:ext cx="8839198" cy="955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575" y="334275"/>
            <a:ext cx="7959351" cy="447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738" y="1178900"/>
            <a:ext cx="777451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هنگام </a:t>
            </a:r>
            <a:r>
              <a:rPr b="1" lang="en"/>
              <a:t>بررسی دیتا با چندین مدل کار می‌کنیم،</a:t>
            </a:r>
            <a:endParaRPr b="1"/>
          </a:p>
          <a:p>
            <a:pPr indent="-342900" lvl="0" marL="457200" rtl="1" algn="r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اما کدام مدل بهتر است؟</a:t>
            </a:r>
            <a:endParaRPr/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چه معیاری تعیین کننده خواهد بود؟</a:t>
            </a:r>
            <a:endParaRPr/>
          </a:p>
          <a:p>
            <a:pPr indent="-342900" lvl="0" marL="457200" rtl="1" algn="r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چگونه مدل‌ها را با هم مقایسه کنیم؟</a:t>
            </a:r>
            <a:endParaRPr/>
          </a:p>
        </p:txBody>
      </p:sp>
      <p:pic>
        <p:nvPicPr>
          <p:cNvPr id="72" name="Google Shape;72;p16"/>
          <p:cNvPicPr preferRelativeResize="0"/>
          <p:nvPr/>
        </p:nvPicPr>
        <p:blipFill rotWithShape="1">
          <a:blip r:embed="rId3">
            <a:alphaModFix/>
          </a:blip>
          <a:srcRect b="0" l="0" r="0" t="66950"/>
          <a:stretch/>
        </p:blipFill>
        <p:spPr>
          <a:xfrm>
            <a:off x="82500" y="2868976"/>
            <a:ext cx="8978999" cy="169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775" y="1091250"/>
            <a:ext cx="681834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3513" y="1017725"/>
            <a:ext cx="491697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4"/>
          <p:cNvSpPr txBox="1"/>
          <p:nvPr/>
        </p:nvSpPr>
        <p:spPr>
          <a:xfrm>
            <a:off x="3072000" y="21715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کیفیت لیبل ها خیلی مهم است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 rotWithShape="1">
          <a:blip r:embed="rId3">
            <a:alphaModFix/>
          </a:blip>
          <a:srcRect b="3841" l="0" r="0" t="2464"/>
          <a:stretch/>
        </p:blipFill>
        <p:spPr>
          <a:xfrm>
            <a:off x="152400" y="420600"/>
            <a:ext cx="8839201" cy="387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/>
              <a:t>چون دیتا نامتعادل است با این مساله مواجه می‌شویم که در گام‌هایی که داریم همگرایی رخ نمی‌دهد</a:t>
            </a:r>
            <a:endParaRPr sz="1820"/>
          </a:p>
        </p:txBody>
      </p:sp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2" cy="3605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3" cy="264166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/>
        </p:nvSpPr>
        <p:spPr>
          <a:xfrm>
            <a:off x="297925" y="3960575"/>
            <a:ext cx="839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تعداد حالت‌های fraud که مدل متوجه شد کم‌تر از واقعیت است.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چگونه این </a:t>
            </a:r>
            <a:r>
              <a:rPr lang="en"/>
              <a:t>مسئله</a:t>
            </a:r>
            <a:r>
              <a:rPr lang="en"/>
              <a:t> را حل کنیم؟</a:t>
            </a:r>
            <a:endParaRPr/>
          </a:p>
        </p:txBody>
      </p:sp>
      <p:pic>
        <p:nvPicPr>
          <p:cNvPr id="95" name="Google Shape;9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4825"/>
            <a:ext cx="8839199" cy="2787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00" y="1600850"/>
            <a:ext cx="3932875" cy="308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8425" y="2233274"/>
            <a:ext cx="4846699" cy="199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1"/>
          <p:cNvSpPr txBox="1"/>
          <p:nvPr/>
        </p:nvSpPr>
        <p:spPr>
          <a:xfrm>
            <a:off x="876250" y="762325"/>
            <a:ext cx="6490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LONG-TAILED DATASET (IMBALANCED DATASET)</a:t>
            </a:r>
            <a:endParaRPr b="1"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